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handoutMasterIdLst>
    <p:handoutMasterId r:id="rId26"/>
  </p:handoutMasterIdLst>
  <p:sldIdLst>
    <p:sldId id="263" r:id="rId3"/>
    <p:sldId id="273" r:id="rId4"/>
    <p:sldId id="274" r:id="rId5"/>
    <p:sldId id="275" r:id="rId6"/>
    <p:sldId id="276" r:id="rId7"/>
    <p:sldId id="277" r:id="rId8"/>
    <p:sldId id="262" r:id="rId9"/>
    <p:sldId id="278" r:id="rId10"/>
    <p:sldId id="279" r:id="rId11"/>
    <p:sldId id="258" r:id="rId12"/>
    <p:sldId id="281" r:id="rId13"/>
    <p:sldId id="280" r:id="rId14"/>
    <p:sldId id="264" r:id="rId15"/>
    <p:sldId id="265" r:id="rId16"/>
    <p:sldId id="269" r:id="rId17"/>
    <p:sldId id="266" r:id="rId18"/>
    <p:sldId id="267" r:id="rId19"/>
    <p:sldId id="270" r:id="rId20"/>
    <p:sldId id="272" r:id="rId21"/>
    <p:sldId id="271" r:id="rId22"/>
    <p:sldId id="268" r:id="rId23"/>
    <p:sldId id="259" r:id="rId24"/>
    <p:sldId id="26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853E30-6F33-4664-B24F-560D20D9AC1D}">
          <p14:sldIdLst>
            <p14:sldId id="263"/>
            <p14:sldId id="273"/>
            <p14:sldId id="274"/>
            <p14:sldId id="275"/>
            <p14:sldId id="276"/>
            <p14:sldId id="277"/>
            <p14:sldId id="262"/>
            <p14:sldId id="278"/>
            <p14:sldId id="279"/>
            <p14:sldId id="258"/>
            <p14:sldId id="281"/>
            <p14:sldId id="280"/>
            <p14:sldId id="264"/>
            <p14:sldId id="265"/>
            <p14:sldId id="269"/>
            <p14:sldId id="266"/>
            <p14:sldId id="267"/>
            <p14:sldId id="270"/>
            <p14:sldId id="272"/>
            <p14:sldId id="271"/>
          </p14:sldIdLst>
        </p14:section>
        <p14:section name="Untitled Section" id="{4B9A2F9C-1D66-464D-9DC1-FDCAC1FBD072}">
          <p14:sldIdLst>
            <p14:sldId id="268"/>
            <p14:sldId id="259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61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67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970DB-8EE6-4E5B-9CBE-4CA39D1A6EC2}" type="datetimeFigureOut">
              <a:rPr lang="en-US" smtClean="0"/>
              <a:t>1/25/2015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55828-8ECA-4525-A47E-5E299A14B1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801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0" y="-638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1700" y="2386584"/>
            <a:ext cx="9175668" cy="2852928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5296060"/>
            <a:ext cx="9175668" cy="1561622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7" name="Picture 16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1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4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9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0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457200"/>
            <a:ext cx="3483864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80" y="2514184"/>
            <a:ext cx="3703320" cy="365801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83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4762" y="0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 descr="photo of man sitting on an outdoor bench, using a table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8876190" cy="6857143"/>
          </a:xfrm>
          <a:prstGeom prst="rect">
            <a:avLst/>
          </a:prstGeom>
        </p:spPr>
      </p:pic>
      <p:sp>
        <p:nvSpPr>
          <p:cNvPr id="23" name="Freeform 5" descr="Callout shape"/>
          <p:cNvSpPr>
            <a:spLocks/>
          </p:cNvSpPr>
          <p:nvPr userDrawn="1"/>
        </p:nvSpPr>
        <p:spPr bwMode="auto">
          <a:xfrm>
            <a:off x="6778677" y="356679"/>
            <a:ext cx="4956048" cy="3008376"/>
          </a:xfrm>
          <a:custGeom>
            <a:avLst/>
            <a:gdLst>
              <a:gd name="T0" fmla="*/ 0 w 4338"/>
              <a:gd name="T1" fmla="*/ 0 h 2582"/>
              <a:gd name="T2" fmla="*/ 0 w 4338"/>
              <a:gd name="T3" fmla="*/ 2353 h 2582"/>
              <a:gd name="T4" fmla="*/ 921 w 4338"/>
              <a:gd name="T5" fmla="*/ 2353 h 2582"/>
              <a:gd name="T6" fmla="*/ 1101 w 4338"/>
              <a:gd name="T7" fmla="*/ 2582 h 2582"/>
              <a:gd name="T8" fmla="*/ 1278 w 4338"/>
              <a:gd name="T9" fmla="*/ 2353 h 2582"/>
              <a:gd name="T10" fmla="*/ 4338 w 4338"/>
              <a:gd name="T11" fmla="*/ 2353 h 2582"/>
              <a:gd name="T12" fmla="*/ 4338 w 4338"/>
              <a:gd name="T13" fmla="*/ 0 h 2582"/>
              <a:gd name="T14" fmla="*/ 0 w 4338"/>
              <a:gd name="T15" fmla="*/ 0 h 2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38" h="2582">
                <a:moveTo>
                  <a:pt x="0" y="0"/>
                </a:moveTo>
                <a:lnTo>
                  <a:pt x="0" y="2353"/>
                </a:lnTo>
                <a:lnTo>
                  <a:pt x="921" y="2353"/>
                </a:lnTo>
                <a:lnTo>
                  <a:pt x="1101" y="2582"/>
                </a:lnTo>
                <a:lnTo>
                  <a:pt x="1278" y="2353"/>
                </a:lnTo>
                <a:lnTo>
                  <a:pt x="4338" y="2353"/>
                </a:lnTo>
                <a:lnTo>
                  <a:pt x="4338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6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5060" y="1382350"/>
            <a:ext cx="4279434" cy="683787"/>
          </a:xfrm>
        </p:spPr>
        <p:txBody>
          <a:bodyPr anchor="b">
            <a:normAutofit/>
          </a:bodyPr>
          <a:lstStyle>
            <a:lvl1pPr algn="l"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7781982" y="2067295"/>
            <a:ext cx="3549389" cy="95566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51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en-US" sz="6800" smtClean="0">
                <a:solidFill>
                  <a:schemeClr val="accent1"/>
                </a:solidFill>
                <a:cs typeface="+mn-cs"/>
              </a:defRPr>
            </a:lvl2pPr>
            <a:lvl3pPr>
              <a:defRPr lang="en-US" sz="6800" smtClean="0">
                <a:solidFill>
                  <a:schemeClr val="accent1"/>
                </a:solidFill>
                <a:cs typeface="+mn-cs"/>
              </a:defRPr>
            </a:lvl3pPr>
            <a:lvl4pPr>
              <a:defRPr lang="en-US" sz="6800" smtClean="0">
                <a:solidFill>
                  <a:schemeClr val="accent1"/>
                </a:solidFill>
                <a:cs typeface="+mn-cs"/>
              </a:defRPr>
            </a:lvl4pPr>
            <a:lvl5pPr>
              <a:defRPr lang="en-US" sz="6800">
                <a:solidFill>
                  <a:schemeClr val="accent1"/>
                </a:solidFill>
                <a:cs typeface="+mn-cs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228" y="6209375"/>
            <a:ext cx="4994007" cy="336626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398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24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354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30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07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100000">
              <a:schemeClr val="accent1"/>
            </a:gs>
            <a:gs pos="0">
              <a:schemeClr val="accent3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 flipH="1">
            <a:off x="-1" y="0"/>
            <a:ext cx="12192001" cy="6858639"/>
            <a:chOff x="-1" y="-1"/>
            <a:chExt cx="12192001" cy="6858639"/>
          </a:xfrm>
        </p:grpSpPr>
        <p:sp>
          <p:nvSpPr>
            <p:cNvPr id="15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" name="Group 18" descr="abstract background design"/>
          <p:cNvGrpSpPr/>
          <p:nvPr userDrawn="1"/>
        </p:nvGrpSpPr>
        <p:grpSpPr>
          <a:xfrm flipH="1">
            <a:off x="0" y="-638"/>
            <a:ext cx="12201526" cy="6858638"/>
            <a:chOff x="0" y="618575"/>
            <a:chExt cx="12201526" cy="685863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15"/>
          <p:cNvSpPr>
            <a:spLocks/>
          </p:cNvSpPr>
          <p:nvPr userDrawn="1"/>
        </p:nvSpPr>
        <p:spPr bwMode="auto">
          <a:xfrm flipH="1"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384364"/>
            <a:ext cx="9175668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-3175" y="5486400"/>
            <a:ext cx="12204700" cy="13712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5620215"/>
            <a:ext cx="9175668" cy="1237467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FFEE5F-65BB-4268-AC17-D19CED90FB82}" type="datetimeFigureOut">
              <a:rPr lang="en-US" smtClean="0"/>
              <a:pPr/>
              <a:t>1/25/2015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10208348" y="3345599"/>
            <a:ext cx="3417882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5" name="Picture 24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18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36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1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90687"/>
            <a:ext cx="5157787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90687"/>
            <a:ext cx="5183188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1/25/2015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0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1/25/2015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15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1/25/2015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13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9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Rectangle 14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16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8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54" y="457200"/>
            <a:ext cx="3482317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4055" y="2514183"/>
            <a:ext cx="3703320" cy="3658015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43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/>
            </a:gs>
            <a:gs pos="0">
              <a:schemeClr val="bg1">
                <a:lumMod val="85000"/>
                <a:alpha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038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028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4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38" name="Rectangle 1037"/>
          <p:cNvSpPr/>
          <p:nvPr userDrawn="1"/>
        </p:nvSpPr>
        <p:spPr>
          <a:xfrm>
            <a:off x="0" y="-5092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1" name="Rectangle 1040" descr="background shape"/>
          <p:cNvSpPr/>
          <p:nvPr userDrawn="1"/>
        </p:nvSpPr>
        <p:spPr>
          <a:xfrm>
            <a:off x="-4119" y="6237752"/>
            <a:ext cx="12197830" cy="630429"/>
          </a:xfrm>
          <a:custGeom>
            <a:avLst/>
            <a:gdLst>
              <a:gd name="connsiteX0" fmla="*/ 0 w 12192000"/>
              <a:gd name="connsiteY0" fmla="*/ 0 h 556282"/>
              <a:gd name="connsiteX1" fmla="*/ 12192000 w 12192000"/>
              <a:gd name="connsiteY1" fmla="*/ 0 h 556282"/>
              <a:gd name="connsiteX2" fmla="*/ 12192000 w 12192000"/>
              <a:gd name="connsiteY2" fmla="*/ 556282 h 556282"/>
              <a:gd name="connsiteX3" fmla="*/ 0 w 12192000"/>
              <a:gd name="connsiteY3" fmla="*/ 556282 h 556282"/>
              <a:gd name="connsiteX4" fmla="*/ 0 w 12192000"/>
              <a:gd name="connsiteY4" fmla="*/ 0 h 556282"/>
              <a:gd name="connsiteX0" fmla="*/ 0 w 12206068"/>
              <a:gd name="connsiteY0" fmla="*/ 1026941 h 1583223"/>
              <a:gd name="connsiteX1" fmla="*/ 12206068 w 12206068"/>
              <a:gd name="connsiteY1" fmla="*/ 0 h 1583223"/>
              <a:gd name="connsiteX2" fmla="*/ 12192000 w 12206068"/>
              <a:gd name="connsiteY2" fmla="*/ 1583223 h 1583223"/>
              <a:gd name="connsiteX3" fmla="*/ 0 w 12206068"/>
              <a:gd name="connsiteY3" fmla="*/ 1583223 h 1583223"/>
              <a:gd name="connsiteX4" fmla="*/ 0 w 12206068"/>
              <a:gd name="connsiteY4" fmla="*/ 1026941 h 1583223"/>
              <a:gd name="connsiteX0" fmla="*/ 0 w 12192000"/>
              <a:gd name="connsiteY0" fmla="*/ 34281 h 590563"/>
              <a:gd name="connsiteX1" fmla="*/ 12086619 w 12192000"/>
              <a:gd name="connsiteY1" fmla="*/ 0 h 590563"/>
              <a:gd name="connsiteX2" fmla="*/ 12192000 w 12192000"/>
              <a:gd name="connsiteY2" fmla="*/ 590563 h 590563"/>
              <a:gd name="connsiteX3" fmla="*/ 0 w 12192000"/>
              <a:gd name="connsiteY3" fmla="*/ 590563 h 590563"/>
              <a:gd name="connsiteX4" fmla="*/ 0 w 12192000"/>
              <a:gd name="connsiteY4" fmla="*/ 34281 h 590563"/>
              <a:gd name="connsiteX0" fmla="*/ 0 w 12193711"/>
              <a:gd name="connsiteY0" fmla="*/ 244346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0 w 12193711"/>
              <a:gd name="connsiteY4" fmla="*/ 244346 h 800628"/>
              <a:gd name="connsiteX0" fmla="*/ 98854 w 12193711"/>
              <a:gd name="connsiteY0" fmla="*/ 577978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98854 w 12193711"/>
              <a:gd name="connsiteY4" fmla="*/ 577978 h 800628"/>
              <a:gd name="connsiteX0" fmla="*/ 4119 w 12193711"/>
              <a:gd name="connsiteY0" fmla="*/ 606811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4119 w 12193711"/>
              <a:gd name="connsiteY4" fmla="*/ 606811 h 800628"/>
              <a:gd name="connsiteX0" fmla="*/ 135924 w 12193711"/>
              <a:gd name="connsiteY0" fmla="*/ 590335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135924 w 12193711"/>
              <a:gd name="connsiteY4" fmla="*/ 590335 h 800628"/>
              <a:gd name="connsiteX0" fmla="*/ 0 w 12197830"/>
              <a:gd name="connsiteY0" fmla="*/ 577978 h 800628"/>
              <a:gd name="connsiteX1" fmla="*/ 12197830 w 12197830"/>
              <a:gd name="connsiteY1" fmla="*/ 0 h 800628"/>
              <a:gd name="connsiteX2" fmla="*/ 12196119 w 12197830"/>
              <a:gd name="connsiteY2" fmla="*/ 800628 h 800628"/>
              <a:gd name="connsiteX3" fmla="*/ 4119 w 12197830"/>
              <a:gd name="connsiteY3" fmla="*/ 800628 h 800628"/>
              <a:gd name="connsiteX4" fmla="*/ 0 w 12197830"/>
              <a:gd name="connsiteY4" fmla="*/ 577978 h 800628"/>
              <a:gd name="connsiteX0" fmla="*/ 0 w 12196127"/>
              <a:gd name="connsiteY0" fmla="*/ 414454 h 637104"/>
              <a:gd name="connsiteX1" fmla="*/ 12167795 w 12196127"/>
              <a:gd name="connsiteY1" fmla="*/ 0 h 637104"/>
              <a:gd name="connsiteX2" fmla="*/ 12196119 w 12196127"/>
              <a:gd name="connsiteY2" fmla="*/ 637104 h 637104"/>
              <a:gd name="connsiteX3" fmla="*/ 4119 w 12196127"/>
              <a:gd name="connsiteY3" fmla="*/ 637104 h 637104"/>
              <a:gd name="connsiteX4" fmla="*/ 0 w 12196127"/>
              <a:gd name="connsiteY4" fmla="*/ 414454 h 637104"/>
              <a:gd name="connsiteX0" fmla="*/ 0 w 12196196"/>
              <a:gd name="connsiteY0" fmla="*/ 411116 h 633766"/>
              <a:gd name="connsiteX1" fmla="*/ 12194493 w 12196196"/>
              <a:gd name="connsiteY1" fmla="*/ 0 h 633766"/>
              <a:gd name="connsiteX2" fmla="*/ 12196119 w 12196196"/>
              <a:gd name="connsiteY2" fmla="*/ 633766 h 633766"/>
              <a:gd name="connsiteX3" fmla="*/ 4119 w 12196196"/>
              <a:gd name="connsiteY3" fmla="*/ 633766 h 633766"/>
              <a:gd name="connsiteX4" fmla="*/ 0 w 12196196"/>
              <a:gd name="connsiteY4" fmla="*/ 411116 h 633766"/>
              <a:gd name="connsiteX0" fmla="*/ 0 w 12196123"/>
              <a:gd name="connsiteY0" fmla="*/ 374407 h 597057"/>
              <a:gd name="connsiteX1" fmla="*/ 12147772 w 12196123"/>
              <a:gd name="connsiteY1" fmla="*/ 0 h 597057"/>
              <a:gd name="connsiteX2" fmla="*/ 12196119 w 12196123"/>
              <a:gd name="connsiteY2" fmla="*/ 597057 h 597057"/>
              <a:gd name="connsiteX3" fmla="*/ 4119 w 12196123"/>
              <a:gd name="connsiteY3" fmla="*/ 597057 h 597057"/>
              <a:gd name="connsiteX4" fmla="*/ 0 w 12196123"/>
              <a:gd name="connsiteY4" fmla="*/ 374407 h 597057"/>
              <a:gd name="connsiteX0" fmla="*/ 0 w 12196196"/>
              <a:gd name="connsiteY0" fmla="*/ 404442 h 627092"/>
              <a:gd name="connsiteX1" fmla="*/ 12194493 w 12196196"/>
              <a:gd name="connsiteY1" fmla="*/ 0 h 627092"/>
              <a:gd name="connsiteX2" fmla="*/ 12196119 w 12196196"/>
              <a:gd name="connsiteY2" fmla="*/ 627092 h 627092"/>
              <a:gd name="connsiteX3" fmla="*/ 4119 w 12196196"/>
              <a:gd name="connsiteY3" fmla="*/ 627092 h 627092"/>
              <a:gd name="connsiteX4" fmla="*/ 0 w 12196196"/>
              <a:gd name="connsiteY4" fmla="*/ 404442 h 627092"/>
              <a:gd name="connsiteX0" fmla="*/ 0 w 12196123"/>
              <a:gd name="connsiteY0" fmla="*/ 391093 h 613743"/>
              <a:gd name="connsiteX1" fmla="*/ 12141097 w 12196123"/>
              <a:gd name="connsiteY1" fmla="*/ 0 h 613743"/>
              <a:gd name="connsiteX2" fmla="*/ 12196119 w 12196123"/>
              <a:gd name="connsiteY2" fmla="*/ 613743 h 613743"/>
              <a:gd name="connsiteX3" fmla="*/ 4119 w 12196123"/>
              <a:gd name="connsiteY3" fmla="*/ 613743 h 613743"/>
              <a:gd name="connsiteX4" fmla="*/ 0 w 12196123"/>
              <a:gd name="connsiteY4" fmla="*/ 391093 h 613743"/>
              <a:gd name="connsiteX0" fmla="*/ 0 w 12197830"/>
              <a:gd name="connsiteY0" fmla="*/ 407779 h 630429"/>
              <a:gd name="connsiteX1" fmla="*/ 12197830 w 12197830"/>
              <a:gd name="connsiteY1" fmla="*/ 0 h 630429"/>
              <a:gd name="connsiteX2" fmla="*/ 12196119 w 12197830"/>
              <a:gd name="connsiteY2" fmla="*/ 630429 h 630429"/>
              <a:gd name="connsiteX3" fmla="*/ 4119 w 12197830"/>
              <a:gd name="connsiteY3" fmla="*/ 630429 h 630429"/>
              <a:gd name="connsiteX4" fmla="*/ 0 w 12197830"/>
              <a:gd name="connsiteY4" fmla="*/ 407779 h 630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7830" h="630429">
                <a:moveTo>
                  <a:pt x="0" y="407779"/>
                </a:moveTo>
                <a:lnTo>
                  <a:pt x="12197830" y="0"/>
                </a:lnTo>
                <a:cubicBezTo>
                  <a:pt x="12197260" y="266876"/>
                  <a:pt x="12196689" y="363553"/>
                  <a:pt x="12196119" y="630429"/>
                </a:cubicBezTo>
                <a:lnTo>
                  <a:pt x="4119" y="630429"/>
                </a:lnTo>
                <a:lnTo>
                  <a:pt x="0" y="407779"/>
                </a:lnTo>
                <a:close/>
              </a:path>
            </a:pathLst>
          </a:custGeom>
          <a:gradFill>
            <a:gsLst>
              <a:gs pos="100000">
                <a:schemeClr val="accent3">
                  <a:alpha val="95000"/>
                </a:schemeClr>
              </a:gs>
              <a:gs pos="0">
                <a:schemeClr val="accent1">
                  <a:alpha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0FFEE5F-65BB-4268-AC17-D19CED90FB82}" type="datetimeFigureOut">
              <a:rPr lang="en-US" smtClean="0"/>
              <a:pPr/>
              <a:t>1/25/2015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7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2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1pPr>
      <a:lvl2pPr marL="233363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tabLst/>
        <a:defRPr sz="2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4pPr>
      <a:lvl5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5pPr>
      <a:lvl6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6pPr>
      <a:lvl7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7pPr>
      <a:lvl8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8pPr>
      <a:lvl9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537" y="2101449"/>
            <a:ext cx="11185443" cy="1271016"/>
          </a:xfrm>
        </p:spPr>
        <p:txBody>
          <a:bodyPr/>
          <a:lstStyle/>
          <a:p>
            <a:r>
              <a:rPr lang="lt-LT" b="1" dirty="0"/>
              <a:t>Automobilio sudaužymo žaidimas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4630994"/>
            <a:ext cx="9175668" cy="2226688"/>
          </a:xfrm>
        </p:spPr>
        <p:txBody>
          <a:bodyPr/>
          <a:lstStyle/>
          <a:p>
            <a:pPr>
              <a:tabLst>
                <a:tab pos="4846638" algn="r"/>
                <a:tab pos="5113338" algn="l"/>
              </a:tabLst>
            </a:pPr>
            <a:r>
              <a:rPr lang="lt-LT" dirty="0" smtClean="0"/>
              <a:t>	</a:t>
            </a:r>
            <a:r>
              <a:rPr lang="lt-LT" sz="2000" dirty="0" smtClean="0"/>
              <a:t>Vadovas:	</a:t>
            </a:r>
          </a:p>
          <a:p>
            <a:pPr>
              <a:tabLst>
                <a:tab pos="4846638" algn="r"/>
                <a:tab pos="5113338" algn="l"/>
              </a:tabLst>
            </a:pPr>
            <a:r>
              <a:rPr lang="lt-LT" sz="2000" dirty="0" smtClean="0"/>
              <a:t>		Šarūnas Packevičius</a:t>
            </a:r>
            <a:endParaRPr lang="lt-LT" sz="2000" dirty="0"/>
          </a:p>
          <a:p>
            <a:pPr>
              <a:tabLst>
                <a:tab pos="4846638" algn="r"/>
                <a:tab pos="5113338" algn="l"/>
              </a:tabLst>
            </a:pPr>
            <a:r>
              <a:rPr lang="lt-LT" sz="2000" dirty="0" smtClean="0"/>
              <a:t>	IFM-3/2 grupės studentai:	</a:t>
            </a:r>
          </a:p>
          <a:p>
            <a:pPr>
              <a:tabLst>
                <a:tab pos="5113338" algn="l"/>
              </a:tabLst>
            </a:pPr>
            <a:r>
              <a:rPr lang="lt-LT" sz="2000" dirty="0"/>
              <a:t>	</a:t>
            </a:r>
            <a:r>
              <a:rPr lang="lt-LT" sz="2000" dirty="0" smtClean="0"/>
              <a:t>Marijus Sebeckis</a:t>
            </a:r>
          </a:p>
          <a:p>
            <a:pPr>
              <a:tabLst>
                <a:tab pos="4935538" algn="ctr"/>
                <a:tab pos="5113338" algn="l"/>
              </a:tabLst>
            </a:pPr>
            <a:r>
              <a:rPr lang="lt-LT" sz="2000" dirty="0"/>
              <a:t>	</a:t>
            </a:r>
            <a:r>
              <a:rPr lang="lt-LT" sz="2000" dirty="0" smtClean="0"/>
              <a:t>	Marius Kimbirauskas </a:t>
            </a:r>
            <a:endParaRPr lang="lt-LT" sz="2000" dirty="0"/>
          </a:p>
        </p:txBody>
      </p:sp>
    </p:spTree>
    <p:extLst>
      <p:ext uri="{BB962C8B-B14F-4D97-AF65-F5344CB8AC3E}">
        <p14:creationId xmlns:p14="http://schemas.microsoft.com/office/powerpoint/2010/main" val="125890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Funkciniai reikalavimai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76516" y="1868129"/>
            <a:ext cx="9075173" cy="42868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961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Problemos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191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lt-LT" b="0" dirty="0"/>
              <a:t>Riboti skaičiavimo resursai</a:t>
            </a:r>
          </a:p>
          <a:p>
            <a:pPr marL="457200" lvl="0" indent="-4191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lt-LT" b="0" dirty="0"/>
              <a:t>Skaičiavimo resursų paskirstymas</a:t>
            </a:r>
          </a:p>
          <a:p>
            <a:pPr marL="457200" lvl="0" indent="-4191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lt-LT" b="0" dirty="0"/>
              <a:t>Stabilios grafikos vizualizacija esant skirtingiems skaičiavimo resursų poreikiui</a:t>
            </a:r>
          </a:p>
          <a:p>
            <a:pPr marL="457200" lvl="0" indent="-4191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lt-LT" b="0" dirty="0"/>
              <a:t>Deformuotų objektų grafinis atvaizdavimas</a:t>
            </a:r>
          </a:p>
          <a:p>
            <a:pPr marL="457200" lvl="0" indent="-4191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lt-LT" b="0" dirty="0"/>
              <a:t>Objektų deformacijos algoritmų optimizavimas</a:t>
            </a:r>
          </a:p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6612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" dirty="0"/>
              <a:t>Esminiai architektūriniai </a:t>
            </a:r>
            <a:r>
              <a:rPr lang="lt" dirty="0" smtClean="0"/>
              <a:t>sprendimai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36666"/>
            </a:pPr>
            <a:r>
              <a:rPr lang="lt" dirty="0" smtClean="0"/>
              <a:t>Unity </a:t>
            </a:r>
            <a:r>
              <a:rPr lang="lt" dirty="0"/>
              <a:t>- žaidimo variklis, suteikiantis įvairias bibliotekas grafikos atvaizdavimui, failų, garsų apdorojimui ir fizikai.</a:t>
            </a:r>
          </a:p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16206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Pasirinkti kūrimo įrankiai</a:t>
            </a:r>
            <a:endParaRPr lang="lt-L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641" y="1690688"/>
            <a:ext cx="2060272" cy="97656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652" y="2927656"/>
            <a:ext cx="2429980" cy="133760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30" y="1356306"/>
            <a:ext cx="2984970" cy="149248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718" y="3790911"/>
            <a:ext cx="3744018" cy="104832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443" y="4919101"/>
            <a:ext cx="3809524" cy="850794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47" y="2877842"/>
            <a:ext cx="1437232" cy="143723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27238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Virtualūs programos paleidimo įrankiai</a:t>
            </a:r>
            <a:endParaRPr lang="lt-L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55" y="2272120"/>
            <a:ext cx="4148138" cy="9096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272120"/>
            <a:ext cx="4419600" cy="103822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220" y="3763191"/>
            <a:ext cx="2429980" cy="133760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98820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Testavimo įrankiai:</a:t>
            </a:r>
            <a:endParaRPr lang="lt-LT" dirty="0"/>
          </a:p>
        </p:txBody>
      </p:sp>
      <p:pic>
        <p:nvPicPr>
          <p:cNvPr id="1026" name="Picture 2" descr="http://www.sikuli.org/uploads/1/3/6/8/13689586/135014139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20" y="1690688"/>
            <a:ext cx="3076575" cy="609600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025" y="1660381"/>
            <a:ext cx="3105150" cy="628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680" y="2887375"/>
            <a:ext cx="4380230" cy="31981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913846"/>
            <a:ext cx="3381375" cy="317167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14632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Projekto valdymo įrankiai</a:t>
            </a:r>
            <a:endParaRPr lang="lt-L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33865"/>
            <a:ext cx="2656782" cy="265678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796" y="1690688"/>
            <a:ext cx="6243194" cy="199001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983" y="4290647"/>
            <a:ext cx="6504996" cy="212768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26069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Kodo </a:t>
            </a:r>
            <a:r>
              <a:rPr lang="lt-LT" dirty="0" err="1" smtClean="0"/>
              <a:t>versijavimas</a:t>
            </a:r>
            <a:endParaRPr lang="lt-L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592" y="3683611"/>
            <a:ext cx="4349262" cy="113624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69" y="1819399"/>
            <a:ext cx="5224354" cy="119685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138" y="1903170"/>
            <a:ext cx="5625862" cy="12327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8057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Algoritmo </a:t>
            </a:r>
            <a:r>
              <a:rPr lang="lt-LT" dirty="0"/>
              <a:t>i</a:t>
            </a:r>
            <a:r>
              <a:rPr lang="lt-LT" dirty="0" smtClean="0"/>
              <a:t>dėja</a:t>
            </a:r>
            <a:endParaRPr lang="lt-L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857750" cy="2543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0" y="3329208"/>
            <a:ext cx="4836961" cy="1212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731392" y="1863616"/>
                <a:ext cx="358696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lt-L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lt-LT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lt-LT" i="1">
                              <a:latin typeface="Cambria Math" panose="02040503050406030204" pitchFamily="18" charset="0"/>
                            </a:rPr>
                            <m:t>𝑑𝑒𝑓</m:t>
                          </m:r>
                        </m:sub>
                      </m:sSub>
                      <m:r>
                        <a:rPr lang="lt-LT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t-L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t-LT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lt-LT" i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lt-L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lt-LT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lt-LT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lt-LT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lt-LT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392" y="1863616"/>
                <a:ext cx="3586966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t-L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83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14300"/>
            <a:ext cx="5859780" cy="2819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656" y="3022600"/>
            <a:ext cx="7214544" cy="309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6301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Grup</a:t>
            </a:r>
            <a:r>
              <a:rPr lang="lt-LT" dirty="0" smtClean="0"/>
              <a:t>ės narių atsakomybės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lt-LT" b="0" dirty="0"/>
              <a:t>Marius Kimbirauskas:</a:t>
            </a:r>
          </a:p>
          <a:p>
            <a:pPr marL="457200" lvl="0" indent="-4191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lt-LT" b="0" dirty="0" err="1"/>
              <a:t>Android</a:t>
            </a:r>
            <a:r>
              <a:rPr lang="lt-LT" b="0" dirty="0"/>
              <a:t> žaidimo versijos realizacija;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endParaRPr lang="lt-LT" b="0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lt-LT" b="0" dirty="0"/>
              <a:t>Marijus Sebeckis:</a:t>
            </a:r>
          </a:p>
          <a:p>
            <a:pPr marL="457200" lvl="0" indent="-4191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lt-LT" b="0" dirty="0"/>
              <a:t>Windows </a:t>
            </a:r>
            <a:r>
              <a:rPr lang="lt-LT" b="0" dirty="0" err="1"/>
              <a:t>Phone</a:t>
            </a:r>
            <a:r>
              <a:rPr lang="lt-LT" b="0" dirty="0"/>
              <a:t> žaidimo versijos realizacija.</a:t>
            </a:r>
          </a:p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06041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8033"/>
            <a:ext cx="4889500" cy="4129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41900" cy="31861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343" y="2084883"/>
            <a:ext cx="7733657" cy="47731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0"/>
            <a:ext cx="4902200" cy="2486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750" y="0"/>
            <a:ext cx="31432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6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/>
            </a:gs>
            <a:gs pos="0">
              <a:schemeClr val="bg1">
                <a:lumMod val="85000"/>
                <a:alpha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78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32" y="5285397"/>
            <a:ext cx="1995377" cy="109837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5" y="5285397"/>
            <a:ext cx="4672862" cy="125633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15" y="5285397"/>
            <a:ext cx="2204720" cy="12132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431280" y="1077277"/>
            <a:ext cx="5374640" cy="436563"/>
          </a:xfrm>
          <a:solidFill>
            <a:schemeClr val="lt1">
              <a:alpha val="80000"/>
            </a:schemeClr>
          </a:solidFill>
        </p:spPr>
        <p:txBody>
          <a:bodyPr/>
          <a:lstStyle/>
          <a:p>
            <a:r>
              <a:rPr lang="lt-LT" dirty="0" smtClean="0"/>
              <a:t>Realistiška deformacija</a:t>
            </a:r>
            <a:endParaRPr lang="lt-LT" dirty="0"/>
          </a:p>
        </p:txBody>
      </p:sp>
      <p:sp>
        <p:nvSpPr>
          <p:cNvPr id="11" name="Content Placeholder 9"/>
          <p:cNvSpPr txBox="1">
            <a:spLocks/>
          </p:cNvSpPr>
          <p:nvPr/>
        </p:nvSpPr>
        <p:spPr>
          <a:xfrm>
            <a:off x="6431280" y="1727517"/>
            <a:ext cx="5374640" cy="436563"/>
          </a:xfrm>
          <a:prstGeom prst="rect">
            <a:avLst/>
          </a:prstGeom>
          <a:solidFill>
            <a:schemeClr val="lt1">
              <a:alpha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3336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tabLst/>
              <a:defRPr sz="2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687388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6pPr>
            <a:lvl7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7pPr>
            <a:lvl8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8pPr>
            <a:lvl9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9pPr>
          </a:lstStyle>
          <a:p>
            <a:r>
              <a:rPr lang="lt-LT" dirty="0" smtClean="0"/>
              <a:t>Gravitacijos jėgos</a:t>
            </a:r>
            <a:endParaRPr lang="lt-LT" dirty="0"/>
          </a:p>
        </p:txBody>
      </p:sp>
      <p:sp>
        <p:nvSpPr>
          <p:cNvPr id="12" name="Content Placeholder 9"/>
          <p:cNvSpPr txBox="1">
            <a:spLocks/>
          </p:cNvSpPr>
          <p:nvPr/>
        </p:nvSpPr>
        <p:spPr>
          <a:xfrm>
            <a:off x="6431280" y="2385821"/>
            <a:ext cx="5374640" cy="436563"/>
          </a:xfrm>
          <a:prstGeom prst="rect">
            <a:avLst/>
          </a:prstGeom>
          <a:solidFill>
            <a:schemeClr val="lt1">
              <a:alpha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3336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tabLst/>
              <a:defRPr sz="2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687388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6pPr>
            <a:lvl7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7pPr>
            <a:lvl8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8pPr>
            <a:lvl9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9pPr>
          </a:lstStyle>
          <a:p>
            <a:r>
              <a:rPr lang="lt-LT" dirty="0" smtClean="0"/>
              <a:t>Žaidimo trasos nelygumai</a:t>
            </a:r>
            <a:endParaRPr lang="lt-LT" dirty="0"/>
          </a:p>
        </p:txBody>
      </p:sp>
      <p:sp>
        <p:nvSpPr>
          <p:cNvPr id="13" name="Content Placeholder 9"/>
          <p:cNvSpPr txBox="1">
            <a:spLocks/>
          </p:cNvSpPr>
          <p:nvPr/>
        </p:nvSpPr>
        <p:spPr>
          <a:xfrm>
            <a:off x="6431280" y="3038571"/>
            <a:ext cx="5374640" cy="436563"/>
          </a:xfrm>
          <a:prstGeom prst="rect">
            <a:avLst/>
          </a:prstGeom>
          <a:solidFill>
            <a:schemeClr val="lt1">
              <a:alpha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3336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tabLst/>
              <a:defRPr sz="2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687388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6pPr>
            <a:lvl7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7pPr>
            <a:lvl8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8pPr>
            <a:lvl9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9pPr>
          </a:lstStyle>
          <a:p>
            <a:r>
              <a:rPr lang="lt-LT" dirty="0" smtClean="0"/>
              <a:t>Žaidimo kliūtys</a:t>
            </a:r>
            <a:endParaRPr lang="lt-LT" dirty="0"/>
          </a:p>
        </p:txBody>
      </p:sp>
      <p:sp>
        <p:nvSpPr>
          <p:cNvPr id="14" name="Content Placeholder 9"/>
          <p:cNvSpPr txBox="1">
            <a:spLocks/>
          </p:cNvSpPr>
          <p:nvPr/>
        </p:nvSpPr>
        <p:spPr>
          <a:xfrm>
            <a:off x="6426200" y="3702212"/>
            <a:ext cx="5374640" cy="436563"/>
          </a:xfrm>
          <a:prstGeom prst="rect">
            <a:avLst/>
          </a:prstGeom>
          <a:solidFill>
            <a:schemeClr val="lt1">
              <a:alpha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3336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tabLst/>
              <a:defRPr sz="2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687388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6pPr>
            <a:lvl7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7pPr>
            <a:lvl8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8pPr>
            <a:lvl9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9pPr>
          </a:lstStyle>
          <a:p>
            <a:r>
              <a:rPr lang="lt-LT" dirty="0" smtClean="0"/>
              <a:t>Naujas požiūris į žaidimą</a:t>
            </a:r>
            <a:endParaRPr lang="lt-LT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509" y="5216052"/>
            <a:ext cx="1834526" cy="105638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584" y="5083848"/>
            <a:ext cx="1564887" cy="15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2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/>
            </a:gs>
            <a:gs pos="0">
              <a:schemeClr val="bg1">
                <a:lumMod val="85000"/>
                <a:alpha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079" y="744855"/>
            <a:ext cx="3934426" cy="1600200"/>
          </a:xfrm>
        </p:spPr>
        <p:txBody>
          <a:bodyPr/>
          <a:lstStyle/>
          <a:p>
            <a:r>
              <a:rPr lang="lt-LT" sz="8500" b="1" dirty="0" smtClean="0"/>
              <a:t>Išvados</a:t>
            </a:r>
            <a:endParaRPr lang="en-US" sz="85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83188" y="274320"/>
            <a:ext cx="6172200" cy="6463665"/>
          </a:xfrm>
          <a:solidFill>
            <a:schemeClr val="bg1">
              <a:alpha val="49000"/>
            </a:schemeClr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 fontScale="92500"/>
          </a:bodyPr>
          <a:lstStyle/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lt-LT" dirty="0">
                <a:solidFill>
                  <a:schemeClr val="accent1"/>
                </a:solidFill>
              </a:rPr>
              <a:t>Sukurtas žaidimas platformoms:</a:t>
            </a:r>
          </a:p>
          <a:p>
            <a:pPr marL="690563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lt-LT" b="1" dirty="0" err="1">
                <a:solidFill>
                  <a:schemeClr val="accent1"/>
                </a:solidFill>
              </a:rPr>
              <a:t>Android</a:t>
            </a:r>
            <a:endParaRPr lang="lt-LT" b="1" dirty="0">
              <a:solidFill>
                <a:schemeClr val="accent1"/>
              </a:solidFill>
            </a:endParaRPr>
          </a:p>
          <a:p>
            <a:pPr marL="690563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lt-LT" b="1" dirty="0">
                <a:solidFill>
                  <a:schemeClr val="accent1"/>
                </a:solidFill>
              </a:rPr>
              <a:t>Windows </a:t>
            </a:r>
            <a:r>
              <a:rPr lang="lt-LT" b="1" dirty="0" err="1">
                <a:solidFill>
                  <a:schemeClr val="accent1"/>
                </a:solidFill>
              </a:rPr>
              <a:t>Phone</a:t>
            </a:r>
            <a:endParaRPr lang="lt-LT" b="1" dirty="0">
              <a:solidFill>
                <a:schemeClr val="accent1"/>
              </a:solidFill>
            </a:endParaRP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lt-LT" dirty="0">
                <a:solidFill>
                  <a:schemeClr val="accent1"/>
                </a:solidFill>
              </a:rPr>
              <a:t>Žaidimo objektas deformuojamas;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lt-LT" dirty="0">
                <a:solidFill>
                  <a:schemeClr val="accent1"/>
                </a:solidFill>
              </a:rPr>
              <a:t>Žaidimas pagyvintas vizualiniais efektais;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lt-LT" dirty="0">
                <a:solidFill>
                  <a:schemeClr val="accent1"/>
                </a:solidFill>
              </a:rPr>
              <a:t>Skaičiavimo resursai minimizuoti;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lt-LT" dirty="0">
                <a:solidFill>
                  <a:schemeClr val="accent1"/>
                </a:solidFill>
              </a:rPr>
              <a:t>Deformacijoms panaudota </a:t>
            </a:r>
            <a:r>
              <a:rPr lang="lt-LT" dirty="0" err="1">
                <a:solidFill>
                  <a:schemeClr val="accent1"/>
                </a:solidFill>
              </a:rPr>
              <a:t>Spring</a:t>
            </a:r>
            <a:r>
              <a:rPr lang="lt-LT" dirty="0">
                <a:solidFill>
                  <a:schemeClr val="accent1"/>
                </a:solidFill>
              </a:rPr>
              <a:t> </a:t>
            </a:r>
            <a:r>
              <a:rPr lang="lt-LT" dirty="0" err="1">
                <a:solidFill>
                  <a:schemeClr val="accent1"/>
                </a:solidFill>
              </a:rPr>
              <a:t>Mass</a:t>
            </a:r>
            <a:r>
              <a:rPr lang="lt-LT" dirty="0">
                <a:solidFill>
                  <a:schemeClr val="accent1"/>
                </a:solidFill>
              </a:rPr>
              <a:t> algoritmo principas;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lt-LT" dirty="0">
                <a:solidFill>
                  <a:schemeClr val="accent1"/>
                </a:solidFill>
              </a:rPr>
              <a:t>Projekto kūrimui panaudota projekto valdymo sistemos;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lt-LT" dirty="0">
                <a:solidFill>
                  <a:schemeClr val="accent1"/>
                </a:solidFill>
              </a:rPr>
              <a:t>Projekte panaudota kodo </a:t>
            </a:r>
            <a:r>
              <a:rPr lang="lt-LT" dirty="0" err="1">
                <a:solidFill>
                  <a:schemeClr val="accent1"/>
                </a:solidFill>
              </a:rPr>
              <a:t>versijavimas</a:t>
            </a:r>
            <a:r>
              <a:rPr lang="lt-LT" dirty="0">
                <a:solidFill>
                  <a:schemeClr val="accent1"/>
                </a:solidFill>
              </a:rPr>
              <a:t>;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lt-LT" dirty="0">
                <a:solidFill>
                  <a:schemeClr val="accent1"/>
                </a:solidFill>
              </a:rPr>
              <a:t>Panaudoti automatiniai testavimo įrankiai;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lt-LT" dirty="0">
                <a:solidFill>
                  <a:schemeClr val="accent1"/>
                </a:solidFill>
              </a:rPr>
              <a:t>Susipažinta su naujais programos kūrimo įrankiais;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lt-LT" dirty="0">
                <a:solidFill>
                  <a:schemeClr val="accent1"/>
                </a:solidFill>
              </a:rPr>
              <a:t>Praktiškai išmėgintas projekto valdymas;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79" y="2985135"/>
            <a:ext cx="3609975" cy="3752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4562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27520" y="396240"/>
            <a:ext cx="4846319" cy="2702559"/>
          </a:xfrm>
        </p:spPr>
        <p:txBody>
          <a:bodyPr/>
          <a:lstStyle/>
          <a:p>
            <a:r>
              <a:rPr lang="lt-LT" sz="7200" dirty="0" smtClean="0">
                <a:solidFill>
                  <a:srgbClr val="DF610B"/>
                </a:solidFill>
              </a:rPr>
              <a:t>Klaus</a:t>
            </a:r>
            <a:r>
              <a:rPr lang="lt-LT" sz="7200" dirty="0"/>
              <a:t>i</a:t>
            </a:r>
            <a:r>
              <a:rPr lang="lt-LT" sz="7200" dirty="0" smtClean="0"/>
              <a:t>mai</a:t>
            </a:r>
            <a:r>
              <a:rPr lang="lt-LT" sz="8000" dirty="0" smtClean="0"/>
              <a:t>?</a:t>
            </a:r>
            <a:endParaRPr lang="en-US" sz="80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lt-LT" dirty="0" smtClean="0"/>
              <a:t>Ačiū už </a:t>
            </a:r>
            <a:r>
              <a:rPr lang="lt-LT" dirty="0" err="1" smtClean="0"/>
              <a:t>dėmėsį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43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" dirty="0"/>
              <a:t>Inžinerinio uždavinio </a:t>
            </a:r>
            <a:r>
              <a:rPr lang="lt" dirty="0" smtClean="0"/>
              <a:t>formuluotė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lt-LT" b="0" dirty="0"/>
              <a:t>Sukurti </a:t>
            </a:r>
            <a:r>
              <a:rPr lang="lt-LT" b="0" dirty="0" err="1"/>
              <a:t>Android</a:t>
            </a:r>
            <a:r>
              <a:rPr lang="lt-LT" b="0" dirty="0"/>
              <a:t> ir Windows </a:t>
            </a:r>
            <a:r>
              <a:rPr lang="lt-LT" b="0" dirty="0" err="1"/>
              <a:t>Phone</a:t>
            </a:r>
            <a:r>
              <a:rPr lang="lt-LT" b="0" dirty="0"/>
              <a:t> platformoms skirtą žaidimą, kuris panaudotų 3D grafiką ir objektų deformacijas.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endParaRPr lang="lt-LT" b="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lt-LT" b="0" dirty="0"/>
              <a:t>Optimizuoti geometrinių objektų deformacijos skaičiavimus esant ribotiems skaičiavimo resursams.</a:t>
            </a:r>
          </a:p>
          <a:p>
            <a:endParaRPr lang="lt-LT" b="0" dirty="0"/>
          </a:p>
        </p:txBody>
      </p:sp>
    </p:spTree>
    <p:extLst>
      <p:ext uri="{BB962C8B-B14F-4D97-AF65-F5344CB8AC3E}">
        <p14:creationId xmlns:p14="http://schemas.microsoft.com/office/powerpoint/2010/main" val="189527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" dirty="0"/>
              <a:t>Inžinerinio uždavinio </a:t>
            </a:r>
            <a:r>
              <a:rPr lang="lt" dirty="0" smtClean="0"/>
              <a:t>formuluotė</a:t>
            </a:r>
            <a:endParaRPr lang="lt-LT" dirty="0"/>
          </a:p>
        </p:txBody>
      </p:sp>
      <p:pic>
        <p:nvPicPr>
          <p:cNvPr id="7" name="Shape 42"/>
          <p:cNvPicPr preferRelativeResize="0"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51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" dirty="0"/>
              <a:t>Technologiniai ir socialiniai </a:t>
            </a:r>
            <a:r>
              <a:rPr lang="lt" dirty="0" smtClean="0"/>
              <a:t>tikslai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lt" b="0" dirty="0"/>
              <a:t>Technologiniai tikslai:</a:t>
            </a: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lt" b="0" dirty="0"/>
              <a:t>Optimizuotas deformacijos algoritmas </a:t>
            </a: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lt" b="0" dirty="0"/>
              <a:t>Deformuotų objektų pateikimas 3D grafikoje</a:t>
            </a: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lt" b="0" dirty="0"/>
              <a:t>Įvertinti deformacijos įtaka geometriniam objektui</a:t>
            </a: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lt" b="0" dirty="0"/>
              <a:t>Apskaičiuoti geometrinių objektų sąveikos įtaka objektų deformacijai</a:t>
            </a: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lt" b="0" dirty="0"/>
              <a:t>Sklandus sistemos veikimas esant skirtingiems resursų poreikiams.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lt" b="0" dirty="0"/>
              <a:t>Socialiniai tikslai:</a:t>
            </a: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lt" b="0" dirty="0"/>
              <a:t>Pramogų suteikimas;</a:t>
            </a: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lt" b="0" dirty="0"/>
              <a:t>Laisvo laiko praleidimas.</a:t>
            </a:r>
          </a:p>
          <a:p>
            <a:endParaRPr lang="lt-LT" b="0" dirty="0"/>
          </a:p>
          <a:p>
            <a:endParaRPr lang="lt-LT" b="0" dirty="0"/>
          </a:p>
        </p:txBody>
      </p:sp>
    </p:spTree>
    <p:extLst>
      <p:ext uri="{BB962C8B-B14F-4D97-AF65-F5344CB8AC3E}">
        <p14:creationId xmlns:p14="http://schemas.microsoft.com/office/powerpoint/2010/main" val="266070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" dirty="0"/>
              <a:t>Programų sistemos </a:t>
            </a:r>
            <a:r>
              <a:rPr lang="lt" dirty="0" smtClean="0"/>
              <a:t>funkcijos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064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lt" b="0" dirty="0"/>
              <a:t>Geometrinių objektų deformacijos apskaičiavimas realiu laiku;</a:t>
            </a:r>
          </a:p>
          <a:p>
            <a:pPr marL="457200" lvl="0" indent="-4064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lt" b="0" dirty="0"/>
              <a:t>Žaidimo atvaizdavimas 3d grafika</a:t>
            </a:r>
          </a:p>
          <a:p>
            <a:pPr marL="457200" lvl="0" indent="-4064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lt" b="0" dirty="0"/>
              <a:t>Lygiagretus skaičiavimo resursų paskirstymas</a:t>
            </a:r>
          </a:p>
          <a:p>
            <a:pPr marL="457200" lvl="0" indent="-4064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lt" b="0" dirty="0"/>
              <a:t>Deformuotų ir nedeformuotų geometrinių objektų atvaizdavimas</a:t>
            </a:r>
          </a:p>
          <a:p>
            <a:pPr marL="457200" lvl="0" indent="-4064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lt" b="0" dirty="0"/>
              <a:t>Deformacijos objektų saugojimas</a:t>
            </a:r>
          </a:p>
          <a:p>
            <a:pPr marL="457200" lvl="0" indent="-4064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lt" b="0" dirty="0">
                <a:solidFill>
                  <a:srgbClr val="000000"/>
                </a:solidFill>
              </a:rPr>
              <a:t>Vartotojų duomenų </a:t>
            </a:r>
            <a:r>
              <a:rPr lang="lt" b="0" dirty="0" smtClean="0">
                <a:solidFill>
                  <a:srgbClr val="000000"/>
                </a:solidFill>
              </a:rPr>
              <a:t>saugojimas</a:t>
            </a:r>
            <a:endParaRPr lang="lt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09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/>
            </a:gs>
            <a:gs pos="0">
              <a:schemeClr val="bg1">
                <a:lumMod val="85000"/>
                <a:alpha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Vartotojui teikiamos paslaugos</a:t>
            </a:r>
            <a:endParaRPr lang="lt-LT" dirty="0"/>
          </a:p>
        </p:txBody>
      </p:sp>
      <p:pic>
        <p:nvPicPr>
          <p:cNvPr id="6" name="Shape 67"/>
          <p:cNvPicPr preferRelativeResize="0"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550" y="1690688"/>
            <a:ext cx="11010900" cy="454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56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" dirty="0"/>
              <a:t>Vartotojui teikiamos </a:t>
            </a:r>
            <a:r>
              <a:rPr lang="lt" dirty="0" smtClean="0"/>
              <a:t>paslaugos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191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lt-LT" b="0" dirty="0"/>
              <a:t>Atvaizdavimas pasitelkiant 3D grafikos vizualizaciją </a:t>
            </a:r>
          </a:p>
          <a:p>
            <a:pPr marL="457200" lvl="0" indent="-4191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lt-LT" b="0" dirty="0"/>
              <a:t>Žaidimo logikos valdymas </a:t>
            </a:r>
            <a:r>
              <a:rPr lang="lt-LT" b="0" dirty="0" err="1"/>
              <a:t>akselerometro</a:t>
            </a:r>
            <a:r>
              <a:rPr lang="lt-LT" b="0" dirty="0"/>
              <a:t> arba </a:t>
            </a:r>
            <a:r>
              <a:rPr lang="lt-LT" b="0" dirty="0" err="1"/>
              <a:t>gireskopo</a:t>
            </a:r>
            <a:r>
              <a:rPr lang="lt-LT" b="0" dirty="0"/>
              <a:t> pagalba</a:t>
            </a:r>
          </a:p>
          <a:p>
            <a:pPr marL="457200" lvl="0" indent="-4191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lt-LT" b="0" dirty="0"/>
              <a:t>Žaidimo stabdymas/paleidimas, išsaugojimas/įkrovimas, naujo žaidimo paleidimas</a:t>
            </a:r>
          </a:p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82612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" dirty="0"/>
              <a:t>Nefunkciniai </a:t>
            </a:r>
            <a:r>
              <a:rPr lang="lt" dirty="0" smtClean="0"/>
              <a:t>reikalavimai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191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lt" b="0" dirty="0"/>
              <a:t>Programos išvaizda turi sutapti „Android“ ir „Windows Phone“ sistemose</a:t>
            </a:r>
          </a:p>
          <a:p>
            <a:pPr marL="457200" lvl="0" indent="-4191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lt" b="0" dirty="0"/>
              <a:t>Programos išvaizda turi būti intuityvi.</a:t>
            </a:r>
          </a:p>
          <a:p>
            <a:pPr marL="457200" lvl="0" indent="-4191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lt" b="0" dirty="0"/>
              <a:t>Programa turi veikti nemažesniu nei 30 kadrų per sekundę greičiu.</a:t>
            </a:r>
          </a:p>
          <a:p>
            <a:pPr>
              <a:lnSpc>
                <a:spcPct val="150000"/>
              </a:lnSpc>
            </a:pPr>
            <a:endParaRPr lang="lt-LT" b="0" dirty="0"/>
          </a:p>
        </p:txBody>
      </p:sp>
    </p:spTree>
    <p:extLst>
      <p:ext uri="{BB962C8B-B14F-4D97-AF65-F5344CB8AC3E}">
        <p14:creationId xmlns:p14="http://schemas.microsoft.com/office/powerpoint/2010/main" val="27546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Mix">
  <a:themeElements>
    <a:clrScheme name="Custom 561">
      <a:dk1>
        <a:sysClr val="windowText" lastClr="000000"/>
      </a:dk1>
      <a:lt1>
        <a:sysClr val="window" lastClr="FFFFFF"/>
      </a:lt1>
      <a:dk2>
        <a:srgbClr val="0E0600"/>
      </a:dk2>
      <a:lt2>
        <a:srgbClr val="FCF5EF"/>
      </a:lt2>
      <a:accent1>
        <a:srgbClr val="DD59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00B294"/>
      </a:accent5>
      <a:accent6>
        <a:srgbClr val="68217A"/>
      </a:accent6>
      <a:hlink>
        <a:srgbClr val="00BCF2"/>
      </a:hlink>
      <a:folHlink>
        <a:srgbClr val="68217A"/>
      </a:folHlink>
    </a:clrScheme>
    <a:fontScheme name="Custom 3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eate an Office Mix.potx" id="{4B7366DC-B74D-454D-9AF1-C5E1E2713A61}" vid="{D9FD2935-D4F2-4034-8F2D-E6786535C4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6494B6-1467-40D3-9D2C-6096235D25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</TotalTime>
  <Words>328</Words>
  <Application>Microsoft Office PowerPoint</Application>
  <PresentationFormat>Widescreen</PresentationFormat>
  <Paragraphs>79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 Math</vt:lpstr>
      <vt:lpstr>Segoe UI</vt:lpstr>
      <vt:lpstr>Segoe UI Light</vt:lpstr>
      <vt:lpstr>Office Mix</vt:lpstr>
      <vt:lpstr>Automobilio sudaužymo žaidimas</vt:lpstr>
      <vt:lpstr>Grupės narių atsakomybės</vt:lpstr>
      <vt:lpstr>Inžinerinio uždavinio formuluotė</vt:lpstr>
      <vt:lpstr>Inžinerinio uždavinio formuluotė</vt:lpstr>
      <vt:lpstr>Technologiniai ir socialiniai tikslai</vt:lpstr>
      <vt:lpstr>Programų sistemos funkcijos</vt:lpstr>
      <vt:lpstr>Vartotojui teikiamos paslaugos</vt:lpstr>
      <vt:lpstr>Vartotojui teikiamos paslaugos</vt:lpstr>
      <vt:lpstr>Nefunkciniai reikalavimai</vt:lpstr>
      <vt:lpstr>Funkciniai reikalavimai</vt:lpstr>
      <vt:lpstr>Problemos</vt:lpstr>
      <vt:lpstr>Esminiai architektūriniai sprendimai</vt:lpstr>
      <vt:lpstr>Pasirinkti kūrimo įrankiai</vt:lpstr>
      <vt:lpstr>Virtualūs programos paleidimo įrankiai</vt:lpstr>
      <vt:lpstr>Testavimo įrankiai:</vt:lpstr>
      <vt:lpstr>Projekto valdymo įrankiai</vt:lpstr>
      <vt:lpstr>Kodo versijavimas</vt:lpstr>
      <vt:lpstr>Algoritmo idėja</vt:lpstr>
      <vt:lpstr>PowerPoint Presentation</vt:lpstr>
      <vt:lpstr>PowerPoint Presentation</vt:lpstr>
      <vt:lpstr>PowerPoint Presentation</vt:lpstr>
      <vt:lpstr>Išvados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interactive online presentations</dc:title>
  <dc:creator>Marijus</dc:creator>
  <cp:keywords/>
  <cp:lastModifiedBy>Marijus</cp:lastModifiedBy>
  <cp:revision>24</cp:revision>
  <dcterms:created xsi:type="dcterms:W3CDTF">2015-01-25T15:54:02Z</dcterms:created>
  <dcterms:modified xsi:type="dcterms:W3CDTF">2015-01-25T19:56:58Z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TC043863139991</vt:lpwstr>
  </property>
</Properties>
</file>